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89" r:id="rId1"/>
  </p:sldMasterIdLst>
  <p:sldIdLst>
    <p:sldId id="258" r:id="rId2"/>
    <p:sldId id="257" r:id="rId3"/>
    <p:sldId id="286" r:id="rId4"/>
    <p:sldId id="268" r:id="rId5"/>
    <p:sldId id="264" r:id="rId6"/>
    <p:sldId id="266" r:id="rId7"/>
    <p:sldId id="269" r:id="rId8"/>
    <p:sldId id="270" r:id="rId9"/>
    <p:sldId id="271" r:id="rId10"/>
    <p:sldId id="274" r:id="rId11"/>
    <p:sldId id="275" r:id="rId12"/>
    <p:sldId id="276" r:id="rId13"/>
    <p:sldId id="278" r:id="rId14"/>
    <p:sldId id="277" r:id="rId15"/>
    <p:sldId id="279" r:id="rId16"/>
    <p:sldId id="280" r:id="rId17"/>
    <p:sldId id="282" r:id="rId18"/>
    <p:sldId id="281" r:id="rId19"/>
    <p:sldId id="283" r:id="rId20"/>
    <p:sldId id="284" r:id="rId21"/>
    <p:sldId id="285" r:id="rId22"/>
    <p:sldId id="289" r:id="rId23"/>
    <p:sldId id="272" r:id="rId24"/>
    <p:sldId id="273" r:id="rId25"/>
    <p:sldId id="262" r:id="rId26"/>
    <p:sldId id="263" r:id="rId27"/>
    <p:sldId id="287" r:id="rId2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Ярослав Есипов" initials="ЯЕ" lastIdx="1" clrIdx="0">
    <p:extLst>
      <p:ext uri="{19B8F6BF-5375-455C-9EA6-DF929625EA0E}">
        <p15:presenceInfo xmlns:p15="http://schemas.microsoft.com/office/powerpoint/2012/main" userId="0a2ccc1a7fc1fab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1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77" autoAdjust="0"/>
    <p:restoredTop sz="94660"/>
  </p:normalViewPr>
  <p:slideViewPr>
    <p:cSldViewPr snapToGrid="0">
      <p:cViewPr varScale="1">
        <p:scale>
          <a:sx n="87" d="100"/>
          <a:sy n="87" d="100"/>
        </p:scale>
        <p:origin x="1068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BB2A8D-2C1A-4761-B6CF-3832DBF153C5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B69D5A6-402E-4B99-B425-736D733AB7B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33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2A8D-2C1A-4761-B6CF-3832DBF153C5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D5A6-402E-4B99-B425-736D733AB7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02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2A8D-2C1A-4761-B6CF-3832DBF153C5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D5A6-402E-4B99-B425-736D733AB7B3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8981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2A8D-2C1A-4761-B6CF-3832DBF153C5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D5A6-402E-4B99-B425-736D733AB7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202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2A8D-2C1A-4761-B6CF-3832DBF153C5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D5A6-402E-4B99-B425-736D733AB7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889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2A8D-2C1A-4761-B6CF-3832DBF153C5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D5A6-402E-4B99-B425-736D733AB7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113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2A8D-2C1A-4761-B6CF-3832DBF153C5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D5A6-402E-4B99-B425-736D733AB7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524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2A8D-2C1A-4761-B6CF-3832DBF153C5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D5A6-402E-4B99-B425-736D733AB7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333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2A8D-2C1A-4761-B6CF-3832DBF153C5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D5A6-402E-4B99-B425-736D733AB7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344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2A8D-2C1A-4761-B6CF-3832DBF153C5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D5A6-402E-4B99-B425-736D733AB7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988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2A8D-2C1A-4761-B6CF-3832DBF153C5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D5A6-402E-4B99-B425-736D733AB7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1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1BB2A8D-2C1A-4761-B6CF-3832DBF153C5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B69D5A6-402E-4B99-B425-736D733AB7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40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nza-press.ru/uploads/news/2013/07_2013/travma.jpg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10" Type="http://schemas.openxmlformats.org/officeDocument/2006/relationships/image" Target="../media/image7.jpeg"/><Relationship Id="rId4" Type="http://schemas.openxmlformats.org/officeDocument/2006/relationships/hyperlink" Target="http://soft-free.ru/images/stories/montazh_reklamy.png" TargetMode="External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ativ.kontur.ru/document?moduleid=9&amp;documentid=344129#l2226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normativ.kontur.ru/document?moduleid=1&amp;documentid=311035#l194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144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830441" y="-14180"/>
            <a:ext cx="11144249" cy="1308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600" b="1" dirty="0">
              <a:solidFill>
                <a:srgbClr val="025198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</a:t>
            </a:r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ХМАО-Югре</a:t>
            </a:r>
          </a:p>
          <a:p>
            <a:pPr algn="ctr"/>
            <a:endParaRPr lang="ru-RU" sz="1600" b="1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ПРЕДУПРЕДИТЕЛЬНЫЕ МЕРОПРИЯТИЯ ПО СОКРАЩЕНИЮ ПРОИЗВОДСТВЕННОГО ТРАВМАТИЗМА</a:t>
            </a:r>
          </a:p>
          <a:p>
            <a:pPr algn="ctr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ПРОФЕССИОНАЛЬНОЙ ЗАБОЛЕВАЕМОСТИ РАБОТНИКОВ НАПРАВЛЕНЫ НА:</a:t>
            </a:r>
          </a:p>
        </p:txBody>
      </p:sp>
      <p:grpSp>
        <p:nvGrpSpPr>
          <p:cNvPr id="5" name="Группа 14">
            <a:extLst>
              <a:ext uri="{FF2B5EF4-FFF2-40B4-BE49-F238E27FC236}">
                <a16:creationId xmlns:a16="http://schemas.microsoft.com/office/drawing/2014/main" xmlns="" id="{5E0CC67E-A1A0-4557-816D-C55A0E2A09A3}"/>
              </a:ext>
            </a:extLst>
          </p:cNvPr>
          <p:cNvGrpSpPr/>
          <p:nvPr/>
        </p:nvGrpSpPr>
        <p:grpSpPr>
          <a:xfrm>
            <a:off x="1210766" y="1455270"/>
            <a:ext cx="9144000" cy="1643074"/>
            <a:chOff x="0" y="1357298"/>
            <a:chExt cx="9144000" cy="1928826"/>
          </a:xfrm>
        </p:grpSpPr>
        <p:pic>
          <p:nvPicPr>
            <p:cNvPr id="6" name="Picture 18" descr="5446437">
              <a:extLst>
                <a:ext uri="{FF2B5EF4-FFF2-40B4-BE49-F238E27FC236}">
                  <a16:creationId xmlns:a16="http://schemas.microsoft.com/office/drawing/2014/main" xmlns="" id="{CF70EEC8-5398-49CE-90C9-2B37FB97CC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lum bright="20000"/>
            </a:blip>
            <a:srcRect b="9328"/>
            <a:stretch>
              <a:fillRect/>
            </a:stretch>
          </p:blipFill>
          <p:spPr bwMode="auto">
            <a:xfrm>
              <a:off x="2928926" y="1357298"/>
              <a:ext cx="3214709" cy="192882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Picture 2" descr="http://soft-free.ru/images/stories/montazh_reklamy.png">
              <a:hlinkClick r:id="rId4"/>
              <a:extLst>
                <a:ext uri="{FF2B5EF4-FFF2-40B4-BE49-F238E27FC236}">
                  <a16:creationId xmlns:a16="http://schemas.microsoft.com/office/drawing/2014/main" xmlns="" id="{5B1FBB48-B92C-4771-A429-33DA4EE3C7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bright="20000"/>
            </a:blip>
            <a:srcRect/>
            <a:stretch>
              <a:fillRect/>
            </a:stretch>
          </p:blipFill>
          <p:spPr bwMode="auto">
            <a:xfrm>
              <a:off x="6143604" y="1357298"/>
              <a:ext cx="3000396" cy="192882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25" descr="01">
              <a:extLst>
                <a:ext uri="{FF2B5EF4-FFF2-40B4-BE49-F238E27FC236}">
                  <a16:creationId xmlns:a16="http://schemas.microsoft.com/office/drawing/2014/main" xmlns="" id="{6BC29CEA-0066-47D8-BDDD-7E8EE4A8E1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lum bright="20000"/>
            </a:blip>
            <a:srcRect/>
            <a:stretch>
              <a:fillRect/>
            </a:stretch>
          </p:blipFill>
          <p:spPr bwMode="auto">
            <a:xfrm>
              <a:off x="0" y="1357298"/>
              <a:ext cx="2928926" cy="192882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9" name="Группа 7">
            <a:extLst>
              <a:ext uri="{FF2B5EF4-FFF2-40B4-BE49-F238E27FC236}">
                <a16:creationId xmlns:a16="http://schemas.microsoft.com/office/drawing/2014/main" xmlns="" id="{85C8FC1F-7EC9-477B-8203-1D9E5AA7665F}"/>
              </a:ext>
            </a:extLst>
          </p:cNvPr>
          <p:cNvGrpSpPr/>
          <p:nvPr/>
        </p:nvGrpSpPr>
        <p:grpSpPr>
          <a:xfrm>
            <a:off x="1210766" y="5020207"/>
            <a:ext cx="9031286" cy="1643848"/>
            <a:chOff x="214282" y="4643446"/>
            <a:chExt cx="8231232" cy="1785950"/>
          </a:xfrm>
        </p:grpSpPr>
        <p:grpSp>
          <p:nvGrpSpPr>
            <p:cNvPr id="10" name="Группа 131">
              <a:extLst>
                <a:ext uri="{FF2B5EF4-FFF2-40B4-BE49-F238E27FC236}">
                  <a16:creationId xmlns:a16="http://schemas.microsoft.com/office/drawing/2014/main" xmlns="" id="{5FEEDD26-E0CF-4F5E-9B32-AB185FE3BE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45577" y="4643446"/>
              <a:ext cx="5599937" cy="1714500"/>
              <a:chOff x="3045363" y="5357826"/>
              <a:chExt cx="5379531" cy="1285864"/>
            </a:xfrm>
          </p:grpSpPr>
          <p:pic>
            <p:nvPicPr>
              <p:cNvPr id="12" name="Picture 23" descr="20130221">
                <a:extLst>
                  <a:ext uri="{FF2B5EF4-FFF2-40B4-BE49-F238E27FC236}">
                    <a16:creationId xmlns:a16="http://schemas.microsoft.com/office/drawing/2014/main" xmlns="" id="{DF72DD02-4CE1-4A38-AE73-8E56D05B37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lum bright="20000"/>
              </a:blip>
              <a:srcRect/>
              <a:stretch>
                <a:fillRect/>
              </a:stretch>
            </p:blipFill>
            <p:spPr bwMode="auto">
              <a:xfrm>
                <a:off x="3045363" y="5357826"/>
                <a:ext cx="3046240" cy="128586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" name="Picture 25" descr="travma">
                <a:hlinkClick r:id="rId8"/>
                <a:extLst>
                  <a:ext uri="{FF2B5EF4-FFF2-40B4-BE49-F238E27FC236}">
                    <a16:creationId xmlns:a16="http://schemas.microsoft.com/office/drawing/2014/main" xmlns="" id="{0620570E-B107-424F-AAC1-112FDF9795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lum bright="20000"/>
              </a:blip>
              <a:srcRect/>
              <a:stretch>
                <a:fillRect/>
              </a:stretch>
            </p:blipFill>
            <p:spPr bwMode="auto">
              <a:xfrm>
                <a:off x="6091603" y="5357826"/>
                <a:ext cx="2333291" cy="128586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11" name="Picture 10" descr="e8f02b744035851b5cb1e545405b">
              <a:extLst>
                <a:ext uri="{FF2B5EF4-FFF2-40B4-BE49-F238E27FC236}">
                  <a16:creationId xmlns:a16="http://schemas.microsoft.com/office/drawing/2014/main" xmlns="" id="{9E13B7A7-0D89-46A2-BAFC-090F9D26E2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lum bright="20000"/>
            </a:blip>
            <a:srcRect b="11569"/>
            <a:stretch>
              <a:fillRect/>
            </a:stretch>
          </p:blipFill>
          <p:spPr bwMode="auto">
            <a:xfrm>
              <a:off x="214282" y="4643446"/>
              <a:ext cx="2571736" cy="17859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766CF66-7288-4594-A37A-848DC3FEB0DF}"/>
              </a:ext>
            </a:extLst>
          </p:cNvPr>
          <p:cNvSpPr txBox="1"/>
          <p:nvPr/>
        </p:nvSpPr>
        <p:spPr>
          <a:xfrm>
            <a:off x="942976" y="3081215"/>
            <a:ext cx="116097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экономической заинтересованности субъектов</a:t>
            </a:r>
          </a:p>
          <a:p>
            <a:r>
              <a:rPr lang="ru-RU" sz="2400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страхования  в улучшении условий и повышении безопасности труда;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производственного травматизма </a:t>
            </a:r>
          </a:p>
          <a:p>
            <a:r>
              <a:rPr lang="ru-RU" sz="2400" b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и профессиональной заболеваемости;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социальной защиты застрахованных граждан.</a:t>
            </a:r>
          </a:p>
        </p:txBody>
      </p:sp>
    </p:spTree>
    <p:extLst>
      <p:ext uri="{BB962C8B-B14F-4D97-AF65-F5344CB8AC3E}">
        <p14:creationId xmlns:p14="http://schemas.microsoft.com/office/powerpoint/2010/main" val="1472599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73" y="81689"/>
            <a:ext cx="12192000" cy="96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563741" y="149220"/>
            <a:ext cx="11144249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  <a:p>
            <a:pPr algn="ctr"/>
            <a:endParaRPr lang="ru-RU" sz="1600" b="1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9440DE9-617F-428F-8848-C8B1B3CFA643}"/>
              </a:ext>
            </a:extLst>
          </p:cNvPr>
          <p:cNvSpPr txBox="1"/>
          <p:nvPr/>
        </p:nvSpPr>
        <p:spPr>
          <a:xfrm>
            <a:off x="254000" y="1129439"/>
            <a:ext cx="1168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24.07.1998 № 125-ФЗ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обязательном социальном страховании от несчастных случаев на производстве и профессиональных заболеваний»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труда и социальной защиты Российской Федерации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14.07.2021 № 467н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финансового обеспечения предупредительных мер по сокращению производственного травматизма и профессиональных заболеваний работников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санаторно-курортного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 работников, занятых на работах с вредными и (или) опасными производственными факторами»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Административный регламент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Фондом социального страхования Российской Федерации государственной услуги по принятию решения о финансовом обеспечении предупредительных мер по сокращению производственного травматизма и профессиональных заболеваний работников и санаторно-курортного лечения работников, занятых на работах с вредными и (или) опасными производственными факторами»,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Приказом Министерства труда и социальной защиты Российской Федерации от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07.05.2019 № 237н.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58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5269"/>
            <a:ext cx="12192000" cy="92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394405" y="118555"/>
            <a:ext cx="11144249" cy="8617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  <a:p>
            <a:pPr algn="ctr"/>
            <a:endParaRPr lang="ru-RU" sz="1600" b="1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ДЕЙСТВИЙ СТРАХОВАТЕЛЯ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xmlns="" id="{E1ADF1B0-AF9A-4A54-A129-1208E0008D19}"/>
              </a:ext>
            </a:extLst>
          </p:cNvPr>
          <p:cNvSpPr txBox="1"/>
          <p:nvPr/>
        </p:nvSpPr>
        <p:spPr>
          <a:xfrm>
            <a:off x="251932" y="980329"/>
            <a:ext cx="11793312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ДЕЙСТВИЕ</a:t>
            </a: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в своём территориальном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ОСФР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месту регистрации предприятия) сумму, на которую можно рассчитывать</a:t>
            </a:r>
          </a:p>
          <a:p>
            <a:pPr algn="ctr"/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ВТОРОЕ ДЕЙСТВИЕ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Определиться с перечнем мероприятий и распределить обозначенные объёмы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фин.средств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(можно несколько видов)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ТРЕТЬЕ ДЕЙСТВИЕ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Заключить договора с организациями (учреждениями), выбрать поставщиков и подготовить необходимые документы (важно-если закуп СИЗ идёт через тендер, то сначала тендер, а потом подача документов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ОСФР)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ЧЕТВЕРТОЕ ДЕЙСТВИЕ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Подать собранный первый комплект документов в своё территориальное отделение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СФР 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месту регистрации предприятия и ждать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ПЯТОЕ ДЕЙСТВИЕ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Подать собранный второй комплект документов о подтверждении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690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180"/>
            <a:ext cx="12192000" cy="96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563741" y="44988"/>
            <a:ext cx="11144249" cy="8925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  <a:p>
            <a:pPr algn="ctr"/>
            <a:endParaRPr lang="ru-RU" sz="1600" b="1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 ФИНАНСИРОВАНИЯ  ПРЕДУПРЕДИТЕЛЬНЫХ  МЕР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9440DE9-617F-428F-8848-C8B1B3CFA643}"/>
              </a:ext>
            </a:extLst>
          </p:cNvPr>
          <p:cNvSpPr txBox="1"/>
          <p:nvPr/>
        </p:nvSpPr>
        <p:spPr>
          <a:xfrm>
            <a:off x="338667" y="974241"/>
            <a:ext cx="1161143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видов мероприятий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Страхователь имеет право направить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20 %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 страховых взносов предшествующего года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вычетом расходов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пособие по временной нетрудоспособности в связи с несчастным случаем 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профзаболеваниями,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минусом дополнительных расходов на дополнительные отпуска для пострадавших на производстве, которые в этот период будут проходить санаторно-курортное лечение </a:t>
            </a:r>
          </a:p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средств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рассчитывается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разработанной формуле: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D=(F-M) x 20 %</a:t>
            </a:r>
          </a:p>
          <a:p>
            <a:pPr algn="just"/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сумма финансового обеспечения предупредительных мер</a:t>
            </a:r>
          </a:p>
          <a:p>
            <a:pPr algn="just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-сумма начисленных страхователем страховых взносов за предшествующий год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-расходы на обеспечение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-фиксированный процент для подсчёта сумм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ВАЖНО!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Последний показатель можно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до 30%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направить на санаторно-курортное  лечение работников пред пенсионного или пенсионного возраста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Страхователям с численность работников не более 100 человек, которые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осуществляли ФОПМ два последовательных календарных года, сумма ФОПМ  </a:t>
            </a:r>
            <a:r>
              <a:rPr lang="ru-RU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рассчитывается исходя из трех лет. </a:t>
            </a:r>
          </a:p>
          <a:p>
            <a:endParaRPr lang="ru-RU" sz="1800" dirty="0" smtClean="0">
              <a:highlight>
                <a:srgbClr val="FFFF00"/>
              </a:highlight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26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36555"/>
            <a:ext cx="12192000" cy="768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773319" y="85870"/>
            <a:ext cx="11144249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ПОДАЧИ ЗАЯВЛЕНИЯ  НА ФИНАНСОВОЕ ОБЕСПЕЧЕНИЕ </a:t>
            </a: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xmlns="" id="{AD2D3CF1-3B59-4D36-A47E-6FDEC8EFB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4476" y="1391374"/>
            <a:ext cx="8717949" cy="373948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Фрагмент заявления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Заявление</a:t>
            </a:r>
            <a:endParaRPr kumimoji="0" lang="ru-RU" altLang="ru-RU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финансовом обеспечении </a:t>
            </a:r>
            <a:r>
              <a:rPr kumimoji="0" lang="ru-RU" alt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предупредительных мер по сокращению</a:t>
            </a:r>
            <a:endParaRPr kumimoji="0" lang="ru-RU" altLang="ru-RU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производственного травматизма и профессиональных заболеваний</a:t>
            </a:r>
            <a:endParaRPr kumimoji="0" lang="ru-RU" altLang="ru-RU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работников и санаторно-курортного лечения работников,</a:t>
            </a:r>
            <a:endParaRPr kumimoji="0" lang="ru-RU" altLang="ru-RU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занятых на работах с вредными и (или) опасными</a:t>
            </a:r>
            <a:endParaRPr kumimoji="0" lang="ru-RU" altLang="ru-RU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производственными факторами</a:t>
            </a:r>
            <a:endParaRPr kumimoji="0" lang="ru-RU" altLang="ru-RU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Сведения о страхователе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</a:t>
            </a:r>
            <a:r>
              <a:rPr kumimoji="0" lang="ru-RU" altLang="ru-RU" sz="1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наименование </a:t>
            </a:r>
            <a:r>
              <a:rPr kumimoji="0" lang="ru-RU" altLang="ru-RU" sz="1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ВЫШЕСТОЯЩЕЙ ОРГАНИЗАЦИИ </a:t>
            </a:r>
            <a:r>
              <a:rPr kumimoji="0" lang="ru-RU" altLang="ru-RU" sz="1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страхователя</a:t>
            </a:r>
            <a:r>
              <a:rPr kumimoji="0" lang="ru-RU" altLang="ru-RU" sz="1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__/___</a:t>
            </a:r>
            <a:r>
              <a:rPr kumimoji="0" lang="ru-RU" altLang="ru-RU" sz="1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наименование страхователя </a:t>
            </a:r>
            <a:r>
              <a:rPr kumimoji="0" lang="ru-RU" altLang="ru-RU" sz="1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зарегистрированно</a:t>
            </a:r>
            <a:r>
              <a:rPr lang="ru-RU" altLang="ru-RU" sz="1000" b="1" u="sng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 в </a:t>
            </a:r>
            <a:r>
              <a:rPr lang="ru-RU" altLang="ru-RU" sz="1000" b="1" u="sng" dirty="0" smtClean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ОСФР</a:t>
            </a:r>
            <a:r>
              <a:rPr lang="ru-RU" altLang="ru-RU" sz="1400" u="sng" dirty="0" smtClean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ru-RU" altLang="ru-RU" sz="1400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</a:t>
            </a:r>
            <a:endParaRPr kumimoji="0" lang="ru-RU" altLang="ru-RU" sz="9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(полное наименование страхователя, фамилия, имя, отчество (при наличии)    страхователя - физического лица)</a:t>
            </a:r>
            <a:endParaRPr kumimoji="0" lang="ru-RU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kumimoji="0" lang="ru-RU" altLang="ru-RU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Регистрационный     номер     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страхователя,    зарегистрированного    в территориальном органе Фонда: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Рег. № вышестоящей организации          /     </a:t>
            </a:r>
            <a:r>
              <a:rPr kumimoji="0" lang="ru-RU" altLang="ru-RU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Рег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№ </a:t>
            </a:r>
            <a:r>
              <a:rPr kumimoji="0" lang="ru-RU" altLang="ru-RU" sz="12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страхователя зарегистрированно</a:t>
            </a:r>
            <a:r>
              <a:rPr lang="ru-RU" altLang="ru-RU" sz="1200" b="1" u="sng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 в </a:t>
            </a:r>
            <a:r>
              <a:rPr lang="ru-RU" altLang="ru-RU" sz="1200" b="1" u="sng" dirty="0" smtClean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ОСФР по ХМАО-Югре</a:t>
            </a: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ИНН  </a:t>
            </a:r>
          </a:p>
        </p:txBody>
      </p:sp>
      <p:graphicFrame>
        <p:nvGraphicFramePr>
          <p:cNvPr id="30" name="Таблица 30">
            <a:extLst>
              <a:ext uri="{FF2B5EF4-FFF2-40B4-BE49-F238E27FC236}">
                <a16:creationId xmlns:a16="http://schemas.microsoft.com/office/drawing/2014/main" xmlns="" id="{A7F4860C-1794-46E7-ADD6-D24D6F4647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051689"/>
              </p:ext>
            </p:extLst>
          </p:nvPr>
        </p:nvGraphicFramePr>
        <p:xfrm>
          <a:off x="3064476" y="4014070"/>
          <a:ext cx="2672219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557528693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1047262026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255311046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3538960216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1648171020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679888330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1809856201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1924907929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2188482837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2611572603"/>
                    </a:ext>
                  </a:extLst>
                </a:gridCol>
              </a:tblGrid>
              <a:tr h="207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8833112"/>
                  </a:ext>
                </a:extLst>
              </a:tr>
            </a:tbl>
          </a:graphicData>
        </a:graphic>
      </p:graphicFrame>
      <p:graphicFrame>
        <p:nvGraphicFramePr>
          <p:cNvPr id="32" name="Таблица 30">
            <a:extLst>
              <a:ext uri="{FF2B5EF4-FFF2-40B4-BE49-F238E27FC236}">
                <a16:creationId xmlns:a16="http://schemas.microsoft.com/office/drawing/2014/main" xmlns="" id="{63B1321B-C9C3-44BC-B99B-49B2EF9B70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638388"/>
              </p:ext>
            </p:extLst>
          </p:nvPr>
        </p:nvGraphicFramePr>
        <p:xfrm>
          <a:off x="5949906" y="4014070"/>
          <a:ext cx="273771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771">
                  <a:extLst>
                    <a:ext uri="{9D8B030D-6E8A-4147-A177-3AD203B41FA5}">
                      <a16:colId xmlns:a16="http://schemas.microsoft.com/office/drawing/2014/main" xmlns="" val="557528693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1047262026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255311046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3538960216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1648171020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679888330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1809856201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1924907929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2188482837"/>
                    </a:ext>
                  </a:extLst>
                </a:gridCol>
                <a:gridCol w="273771">
                  <a:extLst>
                    <a:ext uri="{9D8B030D-6E8A-4147-A177-3AD203B41FA5}">
                      <a16:colId xmlns:a16="http://schemas.microsoft.com/office/drawing/2014/main" xmlns="" val="26115726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8833112"/>
                  </a:ext>
                </a:extLst>
              </a:tr>
            </a:tbl>
          </a:graphicData>
        </a:graphic>
      </p:graphicFrame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xmlns="" id="{5CE125F6-C6BC-4078-994C-F68AC0A7DDC0}"/>
              </a:ext>
            </a:extLst>
          </p:cNvPr>
          <p:cNvCxnSpPr/>
          <p:nvPr/>
        </p:nvCxnSpPr>
        <p:spPr>
          <a:xfrm flipH="1">
            <a:off x="5841626" y="4008990"/>
            <a:ext cx="111211" cy="370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Таблица 30">
            <a:extLst>
              <a:ext uri="{FF2B5EF4-FFF2-40B4-BE49-F238E27FC236}">
                <a16:creationId xmlns:a16="http://schemas.microsoft.com/office/drawing/2014/main" xmlns="" id="{1424742A-108A-4615-82EF-10BB2BCDD3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498808"/>
              </p:ext>
            </p:extLst>
          </p:nvPr>
        </p:nvGraphicFramePr>
        <p:xfrm>
          <a:off x="3609975" y="4765099"/>
          <a:ext cx="2621564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557528693"/>
                    </a:ext>
                  </a:extLst>
                </a:gridCol>
                <a:gridCol w="270899">
                  <a:extLst>
                    <a:ext uri="{9D8B030D-6E8A-4147-A177-3AD203B41FA5}">
                      <a16:colId xmlns:a16="http://schemas.microsoft.com/office/drawing/2014/main" xmlns="" val="1047262026"/>
                    </a:ext>
                  </a:extLst>
                </a:gridCol>
                <a:gridCol w="270899">
                  <a:extLst>
                    <a:ext uri="{9D8B030D-6E8A-4147-A177-3AD203B41FA5}">
                      <a16:colId xmlns:a16="http://schemas.microsoft.com/office/drawing/2014/main" xmlns="" val="255311046"/>
                    </a:ext>
                  </a:extLst>
                </a:gridCol>
                <a:gridCol w="270899">
                  <a:extLst>
                    <a:ext uri="{9D8B030D-6E8A-4147-A177-3AD203B41FA5}">
                      <a16:colId xmlns:a16="http://schemas.microsoft.com/office/drawing/2014/main" xmlns="" val="3538960216"/>
                    </a:ext>
                  </a:extLst>
                </a:gridCol>
                <a:gridCol w="270899">
                  <a:extLst>
                    <a:ext uri="{9D8B030D-6E8A-4147-A177-3AD203B41FA5}">
                      <a16:colId xmlns:a16="http://schemas.microsoft.com/office/drawing/2014/main" xmlns="" val="1648171020"/>
                    </a:ext>
                  </a:extLst>
                </a:gridCol>
                <a:gridCol w="270899">
                  <a:extLst>
                    <a:ext uri="{9D8B030D-6E8A-4147-A177-3AD203B41FA5}">
                      <a16:colId xmlns:a16="http://schemas.microsoft.com/office/drawing/2014/main" xmlns="" val="679888330"/>
                    </a:ext>
                  </a:extLst>
                </a:gridCol>
                <a:gridCol w="270899">
                  <a:extLst>
                    <a:ext uri="{9D8B030D-6E8A-4147-A177-3AD203B41FA5}">
                      <a16:colId xmlns:a16="http://schemas.microsoft.com/office/drawing/2014/main" xmlns="" val="1809856201"/>
                    </a:ext>
                  </a:extLst>
                </a:gridCol>
                <a:gridCol w="270899">
                  <a:extLst>
                    <a:ext uri="{9D8B030D-6E8A-4147-A177-3AD203B41FA5}">
                      <a16:colId xmlns:a16="http://schemas.microsoft.com/office/drawing/2014/main" xmlns="" val="1924907929"/>
                    </a:ext>
                  </a:extLst>
                </a:gridCol>
                <a:gridCol w="270899">
                  <a:extLst>
                    <a:ext uri="{9D8B030D-6E8A-4147-A177-3AD203B41FA5}">
                      <a16:colId xmlns:a16="http://schemas.microsoft.com/office/drawing/2014/main" xmlns="" val="2188482837"/>
                    </a:ext>
                  </a:extLst>
                </a:gridCol>
                <a:gridCol w="246092">
                  <a:extLst>
                    <a:ext uri="{9D8B030D-6E8A-4147-A177-3AD203B41FA5}">
                      <a16:colId xmlns:a16="http://schemas.microsoft.com/office/drawing/2014/main" xmlns="" val="2611572603"/>
                    </a:ext>
                  </a:extLst>
                </a:gridCol>
              </a:tblGrid>
              <a:tr h="2527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8833112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D5C2EF24-116A-4899-BC12-971B6ABD9FBB}"/>
              </a:ext>
            </a:extLst>
          </p:cNvPr>
          <p:cNvSpPr txBox="1"/>
          <p:nvPr/>
        </p:nvSpPr>
        <p:spPr>
          <a:xfrm>
            <a:off x="2533651" y="5986916"/>
            <a:ext cx="9134473" cy="58477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ОТСУТСТСТВИИ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страхователя вышестоящей организации сведения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заполняются в строке и ячейках ПО ЛЕВОЙ СТОРОНЕ (доверенность не требуется)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655C4E9D-55F8-4D70-9B63-5CF81CC1AF65}"/>
              </a:ext>
            </a:extLst>
          </p:cNvPr>
          <p:cNvSpPr txBox="1"/>
          <p:nvPr/>
        </p:nvSpPr>
        <p:spPr>
          <a:xfrm>
            <a:off x="3195420" y="5270994"/>
            <a:ext cx="8246681" cy="584775"/>
          </a:xfrm>
          <a:prstGeom prst="rect">
            <a:avLst/>
          </a:prstGeom>
          <a:noFill/>
          <a:ln w="19050">
            <a:solidFill>
              <a:schemeClr val="accent4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страхователя вышестоящей организации необходимо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предоставить копию доверенности на право подписи руководителя Филиала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др.структуры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836E4532-1538-47CB-9036-BF6E49918ECD}"/>
              </a:ext>
            </a:extLst>
          </p:cNvPr>
          <p:cNvSpPr txBox="1"/>
          <p:nvPr/>
        </p:nvSpPr>
        <p:spPr>
          <a:xfrm>
            <a:off x="342901" y="735559"/>
            <a:ext cx="2585848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предоставляется в территориальный орган Фонда </a:t>
            </a:r>
          </a:p>
          <a:p>
            <a:pPr algn="ctr"/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(по месту регистрации) в срок </a:t>
            </a:r>
            <a:r>
              <a:rPr lang="ru-RU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 августа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 </a:t>
            </a:r>
          </a:p>
          <a:p>
            <a:pPr algn="ctr"/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календарного года </a:t>
            </a:r>
          </a:p>
        </p:txBody>
      </p:sp>
      <p:sp>
        <p:nvSpPr>
          <p:cNvPr id="48" name="Облачко с текстом: прямоугольное 47">
            <a:extLst>
              <a:ext uri="{FF2B5EF4-FFF2-40B4-BE49-F238E27FC236}">
                <a16:creationId xmlns:a16="http://schemas.microsoft.com/office/drawing/2014/main" xmlns="" id="{E7671A78-E4D3-46F8-968E-A89AD73B6240}"/>
              </a:ext>
            </a:extLst>
          </p:cNvPr>
          <p:cNvSpPr/>
          <p:nvPr/>
        </p:nvSpPr>
        <p:spPr>
          <a:xfrm>
            <a:off x="678871" y="3205311"/>
            <a:ext cx="1875052" cy="1510004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314A64FF-6679-470E-A194-8508A725FBEC}"/>
              </a:ext>
            </a:extLst>
          </p:cNvPr>
          <p:cNvSpPr/>
          <p:nvPr/>
        </p:nvSpPr>
        <p:spPr>
          <a:xfrm>
            <a:off x="737824" y="3280166"/>
            <a:ext cx="1778080" cy="506077"/>
          </a:xfrm>
          <a:prstGeom prst="rect">
            <a:avLst/>
          </a:prstGeom>
          <a:solidFill>
            <a:srgbClr val="CE0000"/>
          </a:solidFill>
        </p:spPr>
        <p:txBody>
          <a:bodyPr wrap="none" lIns="0" tIns="0" rIns="0" bIns="0">
            <a:noAutofit/>
          </a:bodyPr>
          <a:lstStyle/>
          <a:p>
            <a:pPr indent="0" algn="ctr">
              <a:spcBef>
                <a:spcPts val="4410"/>
              </a:spcBef>
            </a:pPr>
            <a:r>
              <a:rPr lang="ru-RU" sz="2700" b="1">
                <a:solidFill>
                  <a:srgbClr val="FFFFFF"/>
                </a:solidFill>
                <a:latin typeface="Tahoma"/>
              </a:rPr>
              <a:t>Август</a:t>
            </a:r>
            <a:endParaRPr lang="en-US" sz="2700" b="1">
              <a:solidFill>
                <a:srgbClr val="FFFFFF"/>
              </a:solidFill>
              <a:latin typeface="Tahoma"/>
            </a:endParaRP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73E5B775-E088-431B-BFE5-C813AFB08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938" y="3786243"/>
            <a:ext cx="307349" cy="7498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AD72FCEC-37F0-4181-A8D5-2D4809D5DD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V="1">
            <a:off x="755571" y="4536121"/>
            <a:ext cx="1778080" cy="15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4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8647"/>
            <a:ext cx="12192000" cy="1174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394407" y="312247"/>
            <a:ext cx="11144249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  <a:p>
            <a:pPr algn="ctr"/>
            <a:endParaRPr lang="ru-RU" sz="1600" b="1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ДОКУМЕНТОВ</a:t>
            </a:r>
          </a:p>
          <a:p>
            <a:pPr algn="ctr"/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xmlns="" id="{E1ADF1B0-AF9A-4A54-A129-1208E0008D19}"/>
              </a:ext>
            </a:extLst>
          </p:cNvPr>
          <p:cNvSpPr txBox="1"/>
          <p:nvPr/>
        </p:nvSpPr>
        <p:spPr>
          <a:xfrm>
            <a:off x="394407" y="1239311"/>
            <a:ext cx="1111304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 ЗАЯВЛЕНИЕМ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финансового обеспечения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предупредительных мер в текущем календарном году, форма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которого предусмотрена (на основании приложения к Правилам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фин.обеспечения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…467н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копия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перечня мероприятий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улучшению условий и охраны труда работников,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разработанного по результатам проведения специальной оценки условий труда, 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(выписка  из) коллективного договора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 по охране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 между работодателем 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представительным органом работников)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 документов (копии документов)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обосновывающие необходимость финансового обеспечения   предупредительных мер: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Списки, перечни, данные работников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расчёты стоимости услуг,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отчёты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Приказы, договоры, программы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Лицензии, сертификаты, заключительные акты </a:t>
            </a:r>
          </a:p>
          <a:p>
            <a:pPr marL="285750" indent="-285750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путевки, периодических медосмотров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каждого вида мероприятий  определен свой перечень, со сроком предоставления: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   до 1 августа    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и              </a:t>
            </a:r>
            <a:r>
              <a:rPr lang="ru-RU" sz="2000" b="1" dirty="0">
                <a:solidFill>
                  <a:srgbClr val="00206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 15 декабря  </a:t>
            </a:r>
          </a:p>
          <a:p>
            <a:pPr algn="ctr"/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853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192000" cy="1174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439563" y="269900"/>
            <a:ext cx="11144249" cy="8617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  <a:p>
            <a:pPr algn="ctr"/>
            <a:endParaRPr lang="ru-RU" sz="1600" b="1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ПОДАЧИ ДОКУМЕНТОВ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511239C-9D29-4E88-8DFB-517CB5EDCF96}"/>
              </a:ext>
            </a:extLst>
          </p:cNvPr>
          <p:cNvSpPr txBox="1"/>
          <p:nvPr/>
        </p:nvSpPr>
        <p:spPr>
          <a:xfrm>
            <a:off x="716465" y="1591228"/>
            <a:ext cx="4555067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ЭЛЕКТРОННОМ ВИДЕ ЧЕРЕЗ ПОРТАЛ ГОСУДАРСТВЕННЫХ     УСЛУГ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ПОЧТЕ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ФИЛИАЛЕ ПО МЕСТУ РЕГИСТРАЦИИ  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МФЦ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BF5EF55-26BA-429F-92D2-69AE81C5D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354" y="2552981"/>
            <a:ext cx="5607947" cy="372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165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0"/>
            <a:ext cx="12192000" cy="96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1923517" y="-3668799"/>
            <a:ext cx="364665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№ 1 ГУ-РО ФСС РФ по ХМАО-Югре</a:t>
            </a:r>
          </a:p>
          <a:p>
            <a:pPr algn="ctr"/>
            <a:endParaRPr lang="ru-RU" sz="16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EFA0BF-6BFC-4905-9752-2BECA207FC0B}"/>
              </a:ext>
            </a:extLst>
          </p:cNvPr>
          <p:cNvSpPr txBox="1"/>
          <p:nvPr/>
        </p:nvSpPr>
        <p:spPr>
          <a:xfrm>
            <a:off x="3417754" y="3208938"/>
            <a:ext cx="6420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>
                <a:solidFill>
                  <a:schemeClr val="accent4">
                    <a:lumMod val="50000"/>
                  </a:schemeClr>
                </a:solidFill>
              </a:rPr>
              <a:t>ВИДЫ МЕРОПРИЯТИЙ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80049F24-1503-4C38-81BF-21910FE30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192" y="3711520"/>
            <a:ext cx="2517421" cy="167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E7952DD3-05C2-47F4-9FBF-F1E52244A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84" y="4312418"/>
            <a:ext cx="2901244" cy="217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xmlns="" id="{897BAE5F-2B58-49E5-BDC9-D5E536C4F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12" y="2587345"/>
            <a:ext cx="2597463" cy="171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xmlns="" id="{A703A4FE-8680-473C-9F9D-44AAD4313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182" y="4271721"/>
            <a:ext cx="2686868" cy="203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xmlns="" id="{1F17E588-FC4C-4B89-8A02-1C821193E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298" y="1092463"/>
            <a:ext cx="3367700" cy="171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xmlns="" id="{490E3A2A-B0CB-4409-BC19-F2F26347F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9349" y="2673378"/>
            <a:ext cx="2037556" cy="1877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xmlns="" id="{C6F45200-7F0C-4B62-885A-DF1BBE17E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344" y="714071"/>
            <a:ext cx="2990144" cy="199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xmlns="" id="{3EFD0A75-D682-4C12-B9F3-09E3C0BAD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891" y="4939411"/>
            <a:ext cx="2517422" cy="18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xmlns="" id="{3961D537-B329-43ED-A613-C587CE845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239" y="687067"/>
            <a:ext cx="2597463" cy="247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xmlns="" id="{EE95C866-6335-4B24-B17B-2CFB15320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830" y="3723139"/>
            <a:ext cx="2517421" cy="167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xmlns="" id="{9AEE745D-F544-4EF1-9E34-CF0598B5F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35" y="369649"/>
            <a:ext cx="3367700" cy="226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4">
            <a:extLst>
              <a:ext uri="{FF2B5EF4-FFF2-40B4-BE49-F238E27FC236}">
                <a16:creationId xmlns:a16="http://schemas.microsoft.com/office/drawing/2014/main" xmlns="" id="{A3296D0B-58BC-4804-A594-6380DE089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172" y="1097599"/>
            <a:ext cx="3367700" cy="171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8">
            <a:extLst>
              <a:ext uri="{FF2B5EF4-FFF2-40B4-BE49-F238E27FC236}">
                <a16:creationId xmlns:a16="http://schemas.microsoft.com/office/drawing/2014/main" xmlns="" id="{601BF866-17A6-4E2A-AAD6-671C1AD65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313" y="4070972"/>
            <a:ext cx="1719593" cy="157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857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0"/>
            <a:ext cx="12192000" cy="96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699208" y="389537"/>
            <a:ext cx="11144249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  <a:endParaRPr lang="ru-RU" sz="1600" b="1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EFA0BF-6BFC-4905-9752-2BECA207FC0B}"/>
              </a:ext>
            </a:extLst>
          </p:cNvPr>
          <p:cNvSpPr txBox="1"/>
          <p:nvPr/>
        </p:nvSpPr>
        <p:spPr>
          <a:xfrm>
            <a:off x="4992292" y="964192"/>
            <a:ext cx="61750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СПЕЦИАЛЬНОЙ ОЦЕНКИ ТРУДА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xmlns="" id="{5244E772-BBBC-4F1A-9973-65C02A32B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08" y="2427111"/>
            <a:ext cx="3745187" cy="268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B54E993-89A8-445B-8AF2-3CD6A5A7A479}"/>
              </a:ext>
            </a:extLst>
          </p:cNvPr>
          <p:cNvSpPr txBox="1"/>
          <p:nvPr/>
        </p:nvSpPr>
        <p:spPr>
          <a:xfrm rot="10800000" flipV="1">
            <a:off x="4444395" y="1795189"/>
            <a:ext cx="6957382" cy="5684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ПЕРЕЧЕНЬ: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 создании комиссии по проведению специальной оценки условий труда;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копия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гражданско-правового договора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организацией, проводящей специальную оценку условий труда, с указанием количества рабочих мест, в отношении которых проводится специальная оценка условий труда, и стоимости проведения специальной оценки условий труда на указанном количестве рабочих мест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копию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уведомления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Минтруда России (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Минздравсоцразвития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России) о включении обучающей организации в реестр организаций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Копия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аттестата аккредитации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764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307"/>
            <a:ext cx="12192000" cy="96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687920" y="419044"/>
            <a:ext cx="11144249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</a:t>
            </a:r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№3 ОСФР по </a:t>
            </a:r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ХМАО-Югре</a:t>
            </a:r>
            <a:endParaRPr lang="ru-RU" sz="1600" b="1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EFA0BF-6BFC-4905-9752-2BECA207FC0B}"/>
              </a:ext>
            </a:extLst>
          </p:cNvPr>
          <p:cNvSpPr txBox="1"/>
          <p:nvPr/>
        </p:nvSpPr>
        <p:spPr>
          <a:xfrm>
            <a:off x="4930204" y="1069334"/>
            <a:ext cx="645724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 мероприятий по приведению уровней воздействия вредных и (или) опасных производственных факторов на рабочих местах в соответствие с государственными нормативными требованиями охраны труда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мероприятия по проведению уровней запыленности воздуха, уровней шума и вибрации, уровней излучений на рабочих местах в соответствии с </a:t>
            </a:r>
            <a:r>
              <a:rPr lang="ru-RU" sz="2000" b="1" dirty="0" err="1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гос.нормативными</a:t>
            </a:r>
            <a:r>
              <a:rPr lang="ru-RU" sz="2000" b="1" dirty="0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требованиями охраны </a:t>
            </a:r>
            <a:r>
              <a:rPr lang="ru-RU" sz="2000" b="1" dirty="0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труда: </a:t>
            </a:r>
            <a:r>
              <a:rPr lang="ru-RU" b="1" dirty="0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ударных процессов на безударные/штамповку на прессование, использование незвуковых материалов; звукопоглощающая система </a:t>
            </a:r>
            <a:r>
              <a:rPr lang="ru-RU" sz="2000" b="1" dirty="0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solidFill>
                <a:srgbClr val="00206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Picture 12">
            <a:extLst>
              <a:ext uri="{FF2B5EF4-FFF2-40B4-BE49-F238E27FC236}">
                <a16:creationId xmlns:a16="http://schemas.microsoft.com/office/drawing/2014/main" xmlns="" id="{C641BF49-46CA-459C-8559-A5B635938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41" y="1994601"/>
            <a:ext cx="4470400" cy="378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149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0"/>
            <a:ext cx="12192000" cy="96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699208" y="389537"/>
            <a:ext cx="11144249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  <a:p>
            <a:pPr algn="ctr"/>
            <a:endParaRPr lang="ru-RU" sz="1600" b="1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EFA0BF-6BFC-4905-9752-2BECA207FC0B}"/>
              </a:ext>
            </a:extLst>
          </p:cNvPr>
          <p:cNvSpPr txBox="1"/>
          <p:nvPr/>
        </p:nvSpPr>
        <p:spPr>
          <a:xfrm>
            <a:off x="4713111" y="1117215"/>
            <a:ext cx="71303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по охране труда отдельных категорий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и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обучение по вопросам безопасного ведения работ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xmlns="" id="{5D8CAE95-76C3-46AD-BAA4-EE6BDB89B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43" y="1138975"/>
            <a:ext cx="3397955" cy="285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04E3EA-46CA-4616-A032-99E194D7AD14}"/>
              </a:ext>
            </a:extLst>
          </p:cNvPr>
          <p:cNvSpPr txBox="1"/>
          <p:nvPr/>
        </p:nvSpPr>
        <p:spPr>
          <a:xfrm rot="10800000" flipV="1">
            <a:off x="3002843" y="2141741"/>
            <a:ext cx="8733367" cy="4215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копию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приказа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 направлении работников на обучение копия (с отрывом от 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производства)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список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работников, направляемых на 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обучение (соответствующей формы)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копию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договора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проведение обучения (с приложением калькуляции)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копию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уведомления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Минтруда России (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Минздравсоцразвития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России) о включении обучающей организации в реестр организаций, оказывающих услуги в области охраны труда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копию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обучения, утвержденной в установленном порядке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копию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свидетельства о регистрации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опасного производственного объекта в государственном реестре опасных производственных объектов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Копия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лицензии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(аттестат аккредитации)</a:t>
            </a:r>
            <a:r>
              <a:rPr lang="ru-RU" sz="14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документы, подтверждающие принадлежность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указанных в них работников к той или иной категории работников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16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1"/>
            <a:ext cx="12192000" cy="75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699208" y="380653"/>
            <a:ext cx="11144249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EFA0BF-6BFC-4905-9752-2BECA207FC0B}"/>
              </a:ext>
            </a:extLst>
          </p:cNvPr>
          <p:cNvSpPr txBox="1"/>
          <p:nvPr/>
        </p:nvSpPr>
        <p:spPr>
          <a:xfrm>
            <a:off x="3815644" y="860507"/>
            <a:ext cx="821831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риобретение работникам, занятым на работах с вредными и (или) опасными условиями труда, а также на работах, выполняемых в особых температурных условиях или связанных с загрязнением, </a:t>
            </a:r>
          </a:p>
          <a:p>
            <a:pPr algn="ctr"/>
            <a:r>
              <a:rPr lang="ru-R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 ИНДИВИДУАЛЬНОЙ ЗАЩИТЫ, изготовленных на территории государств - членов Евразийского экономического союза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B54E993-89A8-445B-8AF2-3CD6A5A7A479}"/>
              </a:ext>
            </a:extLst>
          </p:cNvPr>
          <p:cNvSpPr txBox="1"/>
          <p:nvPr/>
        </p:nvSpPr>
        <p:spPr>
          <a:xfrm rot="10800000" flipV="1">
            <a:off x="3104444" y="2163821"/>
            <a:ext cx="8739013" cy="4537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перечень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приобретаемых СИЗ с указанием профессий (должностей) работников, норм выдачи СИЗ со ссылкой на соответствующий пункт типовых норм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копии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сертификатов (деклараций)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соответствия СИЗ техническому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регламенту</a:t>
            </a:r>
            <a:r>
              <a:rPr lang="ru-RU" sz="1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Таможенного союза "О безопасности средств индивидуальной защиты"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ТС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019/2011 (смотреть срок действия)</a:t>
            </a:r>
            <a:endParaRPr lang="ru-RU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заключения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 подтверждении производства промышленной продукции на территории Российской Федерации, выданного Министерством промышленности и торговли Российской Федерации в отношении специальной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одежды (срок действия 1 год)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 поставщиком (при наличии)</a:t>
            </a:r>
          </a:p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ВАЖНО!</a:t>
            </a:r>
          </a:p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 определить  ГОСТ (номер), указанного на изделии СИЗ 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2EFDEEA5-1939-49AA-8836-82505AC09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6" y="4730044"/>
            <a:ext cx="3014767" cy="183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B7C97C06-CADC-4E75-AB0D-3153B287F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33" y="1351563"/>
            <a:ext cx="2528711" cy="316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917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1"/>
            <a:ext cx="12192000" cy="75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523875" y="291211"/>
            <a:ext cx="11144249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B54E993-89A8-445B-8AF2-3CD6A5A7A479}"/>
              </a:ext>
            </a:extLst>
          </p:cNvPr>
          <p:cNvSpPr txBox="1"/>
          <p:nvPr/>
        </p:nvSpPr>
        <p:spPr>
          <a:xfrm rot="10800000" flipV="1">
            <a:off x="2696901" y="1961257"/>
            <a:ext cx="9146556" cy="4451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Заключительный акт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врачебной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комиссии по итогам проведения ПМО 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работников, направляемых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сан-кур лечение, с указанием рекомендаций,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содержащихся в заключительном акте  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организации, осуществляющей сан-кур лечение работников на территории Российской Федерации должна быть на данный вид деятельности 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организацией, осуществляющей санаторно-курортное лечение работников, счетов на приобретение путевок  (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посредников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стоимости путевки (Приказ Минздрава России от 05.05.2016 № 279н «Об утверждении Порядка организации санаторно-курортного лечения»)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Длительность санаторно-курортного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лечения: от 14 до 21 дня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xmlns="" id="{99437150-0A58-4B60-B582-222909EBF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43" y="1146213"/>
            <a:ext cx="4360420" cy="251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2728294-5FB0-4C2D-9FA1-6D69522B1D6F}"/>
              </a:ext>
            </a:extLst>
          </p:cNvPr>
          <p:cNvSpPr txBox="1"/>
          <p:nvPr/>
        </p:nvSpPr>
        <p:spPr>
          <a:xfrm>
            <a:off x="4924161" y="1115839"/>
            <a:ext cx="65902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САНАТОРНО-КУРОРТНОЕ ЛЕЧЕНИЕ РАБОТНИКОВ, ЗАНЯТЫХ НА РАБОТАХ С ВРЕДНЫМИ И ОПАСНЫМИ ПРОИЗВОДСТВЕННЫМИ ФАКТОРАМИ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759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1"/>
            <a:ext cx="12192000" cy="75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699208" y="389537"/>
            <a:ext cx="11144249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</p:txBody>
      </p:sp>
      <p:pic>
        <p:nvPicPr>
          <p:cNvPr id="12" name="Picture 24">
            <a:extLst>
              <a:ext uri="{FF2B5EF4-FFF2-40B4-BE49-F238E27FC236}">
                <a16:creationId xmlns:a16="http://schemas.microsoft.com/office/drawing/2014/main" xmlns="" id="{E2E667DB-ABBB-43FD-9541-1B6049063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44" y="890602"/>
            <a:ext cx="3586849" cy="250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4AA64C8-ED24-4B65-B494-F6E25746F7F1}"/>
              </a:ext>
            </a:extLst>
          </p:cNvPr>
          <p:cNvSpPr txBox="1"/>
          <p:nvPr/>
        </p:nvSpPr>
        <p:spPr>
          <a:xfrm>
            <a:off x="3759200" y="850919"/>
            <a:ext cx="78471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САНАТОРНО-КУРОРТНОЕ ЛЕЧЕНИЕ РАБОТНИКОВ, ПРЕДПЕНСИОННОГО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 ПЕНСИОННОГО ВОЗРАСТА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независимо от работы во вредных условиях!</a:t>
            </a: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81BBB52-DE7C-47DA-B0FB-A211409FB24D}"/>
              </a:ext>
            </a:extLst>
          </p:cNvPr>
          <p:cNvSpPr txBox="1"/>
          <p:nvPr/>
        </p:nvSpPr>
        <p:spPr>
          <a:xfrm rot="10800000" flipV="1">
            <a:off x="2900100" y="2274329"/>
            <a:ext cx="9146556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</a:t>
            </a:r>
          </a:p>
          <a:p>
            <a:pPr algn="ctr"/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(аналогичен как для работников занятых с ВОПФ)</a:t>
            </a:r>
          </a:p>
          <a:p>
            <a:pPr algn="ctr"/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 приложить: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sz="2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копию справки для получения путевки на санаторно-курортное лечение</a:t>
            </a:r>
          </a:p>
          <a:p>
            <a:pPr algn="ctr"/>
            <a:r>
              <a:rPr lang="ru-RU" sz="2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(форма </a:t>
            </a:r>
            <a:r>
              <a:rPr lang="ru-RU" sz="2000" u="sng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 070/у</a:t>
            </a:r>
            <a:r>
              <a:rPr lang="ru-RU" sz="2000" u="sng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sz="2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списки работников, направляемых на санаторно-курортное лечение, с указанием рекомендаций, содержащихся в справке по форме </a:t>
            </a:r>
            <a:r>
              <a:rPr lang="ru-RU" sz="2000" u="sng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 070/у</a:t>
            </a:r>
            <a:r>
              <a:rPr lang="ru-RU" sz="2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u="sng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отсутствии заключительного акта;</a:t>
            </a:r>
            <a:r>
              <a:rPr lang="ru-RU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sz="2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копию документа, удостоверяющего личность работника, направляемого на санаторно-курортное лечение</a:t>
            </a:r>
            <a:endParaRPr lang="ru-RU" sz="2000" u="sng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sz="2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письменное согласие работника, направляемого на санаторно-курортное лечение, на обработку его персональных данных; </a:t>
            </a:r>
            <a:endParaRPr lang="ru-RU" sz="2000" u="sng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с ПФР подтверждающий статус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предпенсионера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Копию пенсионного удостоверения</a:t>
            </a:r>
          </a:p>
        </p:txBody>
      </p:sp>
    </p:spTree>
    <p:extLst>
      <p:ext uri="{BB962C8B-B14F-4D97-AF65-F5344CB8AC3E}">
        <p14:creationId xmlns:p14="http://schemas.microsoft.com/office/powerpoint/2010/main" val="194736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0"/>
            <a:ext cx="12192000" cy="96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699208" y="389537"/>
            <a:ext cx="11144249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EFA0BF-6BFC-4905-9752-2BECA207FC0B}"/>
              </a:ext>
            </a:extLst>
          </p:cNvPr>
          <p:cNvSpPr txBox="1"/>
          <p:nvPr/>
        </p:nvSpPr>
        <p:spPr>
          <a:xfrm>
            <a:off x="3313291" y="1178079"/>
            <a:ext cx="85301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ОБЯЗАТЕЛЬНЫХ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ПЕРИОДИЧЕСКИХ ОСМОТРОВ РАБОТНИКОВ,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ЗАНЯТЫХ НА РАБОТАХ С ВОПФ</a:t>
            </a:r>
            <a:r>
              <a:rPr lang="ru-RU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04E3EA-46CA-4616-A032-99E194D7AD14}"/>
              </a:ext>
            </a:extLst>
          </p:cNvPr>
          <p:cNvSpPr txBox="1"/>
          <p:nvPr/>
        </p:nvSpPr>
        <p:spPr>
          <a:xfrm rot="10800000" flipV="1">
            <a:off x="4482398" y="2202046"/>
            <a:ext cx="6818489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копию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списка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работников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(рекомендуемой формы)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копию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договора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медицинской организацией на проведение обязательных периодических медицинских осмотров работников 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Выписку из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лицензии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медицинской организации на осуществление работ и оказание услуг, связанных с проведением обязательных предварительных и периодических медицинских осмотров (обследований)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работников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Расчёты стоимости услуг про проведению ПМО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2">
            <a:extLst>
              <a:ext uri="{FF2B5EF4-FFF2-40B4-BE49-F238E27FC236}">
                <a16:creationId xmlns:a16="http://schemas.microsoft.com/office/drawing/2014/main" xmlns="" id="{3BB5D72D-C978-4DF4-8961-D97FBCC0F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08" y="1746662"/>
            <a:ext cx="3307644" cy="355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353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0"/>
            <a:ext cx="12192000" cy="863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699208" y="389537"/>
            <a:ext cx="11144249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EFA0BF-6BFC-4905-9752-2BECA207FC0B}"/>
              </a:ext>
            </a:extLst>
          </p:cNvPr>
          <p:cNvSpPr txBox="1"/>
          <p:nvPr/>
        </p:nvSpPr>
        <p:spPr>
          <a:xfrm>
            <a:off x="3313291" y="1038776"/>
            <a:ext cx="85301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РАБОТНИКОВ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ЛЕЧЕБНО-ПРОФИЛАКТИЧЕСКИМ ПИТАНИЕМ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04E3EA-46CA-4616-A032-99E194D7AD14}"/>
              </a:ext>
            </a:extLst>
          </p:cNvPr>
          <p:cNvSpPr txBox="1"/>
          <p:nvPr/>
        </p:nvSpPr>
        <p:spPr>
          <a:xfrm rot="10800000" flipV="1">
            <a:off x="3911249" y="1647790"/>
            <a:ext cx="8027812" cy="5020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ПЕРЕЧЕНЬ: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перечень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работников, которым выдается ЛПП, с указанием их профессий (должностей) и норм выдачи со ссылкой на соответствующий пункт Перечня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номер рациона 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ЛПП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график занятости 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работников, имеющих право на получение ЛПП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копии документов о фактически </a:t>
            </a:r>
            <a:r>
              <a:rPr lang="ru-RU" sz="18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отработанном работниками времени 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особо вредных 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условиях труда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копии </a:t>
            </a:r>
            <a:r>
              <a:rPr lang="ru-RU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постатейных смет 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расходов, запланированных страхователем на обеспечение работников ЛПП, на планируемый период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копии </a:t>
            </a:r>
            <a:r>
              <a:rPr lang="ru-RU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договоров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страхователя с организациями общественного питания, если выдача ЛПП производилась не в структурных подразделениях страхователя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копии </a:t>
            </a:r>
            <a:r>
              <a:rPr lang="ru-RU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подтверждающих </a:t>
            </a:r>
            <a:r>
              <a:rPr lang="ru-RU" sz="18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затраты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страхователя на обеспечение работников ЛПП;</a:t>
            </a:r>
            <a:endParaRPr lang="ru-RU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16">
            <a:extLst>
              <a:ext uri="{FF2B5EF4-FFF2-40B4-BE49-F238E27FC236}">
                <a16:creationId xmlns:a16="http://schemas.microsoft.com/office/drawing/2014/main" xmlns="" id="{D57CE4CC-6651-4758-9095-66E4D337A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58" y="2133601"/>
            <a:ext cx="3754617" cy="308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992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0"/>
            <a:ext cx="12192000" cy="96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699208" y="389537"/>
            <a:ext cx="11144249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EFA0BF-6BFC-4905-9752-2BECA207FC0B}"/>
              </a:ext>
            </a:extLst>
          </p:cNvPr>
          <p:cNvSpPr txBox="1"/>
          <p:nvPr/>
        </p:nvSpPr>
        <p:spPr>
          <a:xfrm>
            <a:off x="3661834" y="1237844"/>
            <a:ext cx="853016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АЛКОТЕСТЕРЫ И АЛКОМЕТРЫ</a:t>
            </a:r>
          </a:p>
          <a:p>
            <a:pPr algn="ctr"/>
            <a:r>
              <a:rPr lang="ru-R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приобретение страхователями, работники которых проходят обязательные </a:t>
            </a:r>
            <a:r>
              <a:rPr lang="ru-RU" sz="1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предсменные</a:t>
            </a:r>
            <a:r>
              <a:rPr lang="ru-R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(или) </a:t>
            </a:r>
            <a:r>
              <a:rPr lang="ru-RU" sz="1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предрейсовые</a:t>
            </a:r>
            <a:r>
              <a:rPr lang="ru-R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медицинские осмотры, приборов для определения наличия и уровня содержания алкоголя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04E3EA-46CA-4616-A032-99E194D7AD14}"/>
              </a:ext>
            </a:extLst>
          </p:cNvPr>
          <p:cNvSpPr txBox="1"/>
          <p:nvPr/>
        </p:nvSpPr>
        <p:spPr>
          <a:xfrm rot="10800000" flipV="1">
            <a:off x="3860097" y="2618837"/>
            <a:ext cx="7248879" cy="368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ПЕРЕЧЕНЬ: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копию </a:t>
            </a:r>
            <a:r>
              <a:rPr lang="ru-RU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локального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нормативного </a:t>
            </a:r>
            <a:r>
              <a:rPr lang="ru-RU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акта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 проведении </a:t>
            </a:r>
            <a:r>
              <a:rPr lang="ru-RU" sz="180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предсменных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(или) предрейсовых медицинских осмотров работников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копию </a:t>
            </a:r>
            <a:r>
              <a:rPr lang="ru-RU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лицензии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страхователя на осуществление </a:t>
            </a:r>
            <a:r>
              <a:rPr lang="ru-RU" sz="180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предсменных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(или) предрейсовых медицинских осмотров работников или </a:t>
            </a:r>
            <a:r>
              <a:rPr lang="ru-RU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копию договора страхователя 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организацией, оказывающей услуги по проведению </a:t>
            </a:r>
            <a:r>
              <a:rPr lang="ru-RU" sz="180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предсменных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(или) предрейсовых медицинских осмотров работников, с приложением лицензии данной организации на право осуществления указанного вида деятельности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копии </a:t>
            </a:r>
            <a:r>
              <a:rPr lang="ru-RU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счетов</a:t>
            </a: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оплату приобретаемых алкотестеров или алкометров</a:t>
            </a: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xmlns="" id="{3AD5D864-4376-43F2-9124-180DB58D3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41" y="2451916"/>
            <a:ext cx="3296356" cy="333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962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0"/>
            <a:ext cx="12192000" cy="96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699208" y="389537"/>
            <a:ext cx="11144249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EFA0BF-6BFC-4905-9752-2BECA207FC0B}"/>
              </a:ext>
            </a:extLst>
          </p:cNvPr>
          <p:cNvSpPr txBox="1"/>
          <p:nvPr/>
        </p:nvSpPr>
        <p:spPr>
          <a:xfrm>
            <a:off x="3169425" y="1081367"/>
            <a:ext cx="8530166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ТАХОГРАФЫ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приобретение страхователями, осуществляющими пассажирские и грузовые перевозки, приборов контроля за режимом труда и отдыха водителей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04E3EA-46CA-4616-A032-99E194D7AD14}"/>
              </a:ext>
            </a:extLst>
          </p:cNvPr>
          <p:cNvSpPr txBox="1"/>
          <p:nvPr/>
        </p:nvSpPr>
        <p:spPr>
          <a:xfrm rot="10800000" flipV="1">
            <a:off x="3031205" y="2066252"/>
            <a:ext cx="9022575" cy="4564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ПЕРЕЧЕНЬ: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копии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лицензий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осуществление страхователем пассажирских и (или) грузовых перевозок (при наличии) и (или) копию документа, подтверждающего соответствующий вид экономической деятельности страхователя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перечень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транспортных средств (далее - ТС), подлежащих оснащению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тахографами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указанием их государственного регистрационного номера, даты выпуска, сведений о прохождении ТС последнего технического осмотра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копии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паспортов ТС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копию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свидетельства о регистрации ТС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органах Государственной инспекции безопасности дорожного движения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копии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счетов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оплату приобретаемых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тахографов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ВАЖНО!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возмещению расходов подлежит только сам прибор,  без учета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0">
            <a:extLst>
              <a:ext uri="{FF2B5EF4-FFF2-40B4-BE49-F238E27FC236}">
                <a16:creationId xmlns:a16="http://schemas.microsoft.com/office/drawing/2014/main" xmlns="" id="{18A215BF-2EA8-4C98-A5FE-B2B07BFDF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32" y="2573868"/>
            <a:ext cx="2898493" cy="229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473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0"/>
            <a:ext cx="12192000" cy="96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699208" y="389537"/>
            <a:ext cx="11144249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EFA0BF-6BFC-4905-9752-2BECA207FC0B}"/>
              </a:ext>
            </a:extLst>
          </p:cNvPr>
          <p:cNvSpPr txBox="1"/>
          <p:nvPr/>
        </p:nvSpPr>
        <p:spPr>
          <a:xfrm>
            <a:off x="3169425" y="1081367"/>
            <a:ext cx="85301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АПТЕЧКИ   ПЕРВОЙ   ПОМОЩИ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04E3EA-46CA-4616-A032-99E194D7AD14}"/>
              </a:ext>
            </a:extLst>
          </p:cNvPr>
          <p:cNvSpPr txBox="1"/>
          <p:nvPr/>
        </p:nvSpPr>
        <p:spPr>
          <a:xfrm rot="10800000" flipV="1">
            <a:off x="3962675" y="1934468"/>
            <a:ext cx="7880782" cy="3846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перечень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приобретаемых медицинских изделий  с указанием количества и стоимости приобретаемых медицинских изделий </a:t>
            </a: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Копию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приказа (иной документ )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указанием санитарных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постов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подлежащих комплектацией аптечками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ВАЖНО!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: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Приказу Минздрава России от 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15.12.2020 N 1331н 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требований к комплектации медицинскими изделиями аптечки для оказания первой помощи работникам"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EED2A691-6380-4CD1-9E6B-DB284737E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52" y="1514828"/>
            <a:ext cx="3447892" cy="263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345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0"/>
            <a:ext cx="12192000" cy="96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699208" y="389537"/>
            <a:ext cx="11144249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EFA0BF-6BFC-4905-9752-2BECA207FC0B}"/>
              </a:ext>
            </a:extLst>
          </p:cNvPr>
          <p:cNvSpPr txBox="1"/>
          <p:nvPr/>
        </p:nvSpPr>
        <p:spPr>
          <a:xfrm>
            <a:off x="532598" y="1161938"/>
            <a:ext cx="1117398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ПРИОБРЕТЕНИЕ ОТДЕЛЬНЫХ ПРИБОРОВ, УСТРОЙСТВ, ОБОРУДОВАНИЯ И (ИЛИ) КОМПЛЕКСОВ (СИСТЕМ) ПРИБОРОВ, УСТРОЙСТВ, ОБОРУДОВАНИЯ, НЕПОСРЕДСТВЕННО ПРЕДНАЗНАЧЕННЫХ ДЛЯ ОБЕСПЕЧЕНИЯ БЕЗОПАСНОСТИ РАБОТНИКОВ И (ИЛИ) КОНТРОЛЯ ЗА БЕЗОПАСНЫМ ВЕДЕНИЕМ РАБОТ В РАМКАХ ТЕХНОЛОГИЧЕСКИХ ПРОЦЕССОВ, В ТОМ ЧИСЛЕ НА ПОДЗЕМНЫХ РАБОТАХ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04E3EA-46CA-4616-A032-99E194D7AD14}"/>
              </a:ext>
            </a:extLst>
          </p:cNvPr>
          <p:cNvSpPr txBox="1"/>
          <p:nvPr/>
        </p:nvSpPr>
        <p:spPr>
          <a:xfrm rot="10800000" flipV="1">
            <a:off x="350310" y="2757191"/>
            <a:ext cx="11842044" cy="3193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ПЕРЕЧЕНЬ: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копии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обосновывающих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приобретение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организацией соответствующих приборов, устройств, оборудования и (или) комплексов (систем) приборов, устройств, оборудования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копии (выписки из)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технических проектов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(или) проектной документации, которыми предусмотрено приобретение отдельных приборов, устройств, оборудования и (или) комплексов (систем) приборов, устройств, оборудования, непосредственно предназначенных для обеспечения безопасности работников и (или) контроля за безопасным ведением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 в рамках технологических процессов, в том числе на подземных работах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система перемещения по конструкциям (на высоте) и др.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504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0"/>
            <a:ext cx="12192000" cy="96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699208" y="389537"/>
            <a:ext cx="11144249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EFA0BF-6BFC-4905-9752-2BECA207FC0B}"/>
              </a:ext>
            </a:extLst>
          </p:cNvPr>
          <p:cNvSpPr txBox="1"/>
          <p:nvPr/>
        </p:nvSpPr>
        <p:spPr>
          <a:xfrm>
            <a:off x="1039940" y="1102827"/>
            <a:ext cx="1080351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ПРИОБРЕТЕНИЕ ОТДЕЛЬНЫХ ПРИБОРОВ, УСТРОЙСТВ, ОБОРУДОВАНИЯ И (ИЛИ) КОМПЛЕКСОВ (СИСТЕМ) ПРИБОРОВ, УСТРОЙСТВ, ОБОРУДОВАНИЯ, НЕПОСРЕДСТВЕННО ОБЕСПЕЧИВАЮЩИХ ПРОВЕДЕНИЕ ОБУЧЕНИЯ ПО ВОПРОСАМ БЕЗОПАСНОГО ВЕДЕНИЯ РАБОТ, В ТОМ ЧИСЛЕ ГОРНЫХ РАБОТ, И ДЕЙСТВИЯМ В СЛУЧАЕ АВАРИИ ИЛИ ИНЦИДЕНТА НА ОПАСНОМ ПРОИЗВОДСТВЕННОМ ОБЪЕКТЕ И (ИЛИ) ДИСТАНЦИОННУЮ ВИДЕО- И АУДИО ФИКСАЦИЮ ИНСТРУКТАЖЕЙ, ОБУЧЕНИЯ И ИНЫХ ФОРМ ПОДГОТОВКИ РАБОТНИКОВ ПО БЕЗОПАСНОМУ ПРОИЗВОДСТВУ РАБОТ, А ТАКЖЕ ХРАНЕНИЕ РЕЗУЛЬТАТОВ ТАКОЙ ФИКСАЦИИ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04E3EA-46CA-4616-A032-99E194D7AD14}"/>
              </a:ext>
            </a:extLst>
          </p:cNvPr>
          <p:cNvSpPr txBox="1"/>
          <p:nvPr/>
        </p:nvSpPr>
        <p:spPr>
          <a:xfrm rot="10800000" flipV="1">
            <a:off x="120048" y="3859862"/>
            <a:ext cx="12033956" cy="2780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аналог.предыд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 приложить 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ü"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сведения о лицензии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осуществление образовательной деятельности, в случае приобретения отдельных приборов, устройств, оборудования и (или) комплексов (систем) приборов, устройств, оборудования, непосредственно обеспечивающих проведение обучения по вопросам безопасного ведения работ, в том числе горных работ, и действиям в случае аварии или инцидента на опасном производственном объекте и (или)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дистанционную видео- и аудио фиксацию обучения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работников по безопасному производству работ, а также хранение результатов такой фиксации.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040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0"/>
            <a:ext cx="12192000" cy="96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712616" y="380557"/>
            <a:ext cx="11144249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EFA0BF-6BFC-4905-9752-2BECA207FC0B}"/>
              </a:ext>
            </a:extLst>
          </p:cNvPr>
          <p:cNvSpPr txBox="1"/>
          <p:nvPr/>
        </p:nvSpPr>
        <p:spPr>
          <a:xfrm>
            <a:off x="694241" y="1565600"/>
            <a:ext cx="10803517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ПРИОБРЕТЕНИЕ ОТДЕЛЬНЫХ ПРИБОРОВ, УСТРОЙСТВ, </a:t>
            </a:r>
            <a:endParaRPr lang="ru-RU" sz="20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ОБОРУДОВАНИЯ </a:t>
            </a:r>
            <a:r>
              <a:rPr lang="ru-RU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(ИЛИ) КОМПЛЕКСОВ (СИСТЕМ) ПРИБОРОВ, УСТРОЙСТВ, ОБОРУДОВАНИЯ,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СЕРВИСОВ, СИСТЕМ, НЕПОСРЕДСТВЕННО ПРЕДНОЗНАЧЕННЫХ ДЛЯ МОНИТОРИНГА НА РАБОЧЕМ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МЕСТЕ СОСТОЯНИЯ ЗДОРОВЬЯ РАБОТНИКОВ ,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ЗАНЯТЫХ НА РАБОТАХ С ВРЕДНЫМИ  И  (ИЛИ) ОПАСНЫМИ ПРОИЗВОДСТВЕННЫМИ ФАКТОРАМИ</a:t>
            </a:r>
          </a:p>
          <a:p>
            <a:pPr algn="ctr"/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Заключительный акт ВК по итогам ПМО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2.Списки работников, направляемых на мониторинг здоровья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3.Копия договора с МО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4.Перечень и </a:t>
            </a:r>
            <a:r>
              <a:rPr lang="ru-RU" sz="20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тех.документация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приборов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Копии регистрационных удостоверений и сертификатов приборов</a:t>
            </a:r>
          </a:p>
          <a:p>
            <a:pPr algn="ctr"/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04E3EA-46CA-4616-A032-99E194D7AD14}"/>
              </a:ext>
            </a:extLst>
          </p:cNvPr>
          <p:cNvSpPr txBox="1"/>
          <p:nvPr/>
        </p:nvSpPr>
        <p:spPr>
          <a:xfrm rot="10800000" flipV="1">
            <a:off x="174977" y="4657712"/>
            <a:ext cx="118420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1778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0"/>
            <a:ext cx="12192000" cy="96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699208" y="140800"/>
            <a:ext cx="11144249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принять решение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отказе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финансовом обеспечении предупредительных мер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7C9A377-1C74-4EE5-B974-B74FA64231AE}"/>
              </a:ext>
            </a:extLst>
          </p:cNvPr>
          <p:cNvSpPr txBox="1"/>
          <p:nvPr/>
        </p:nvSpPr>
        <p:spPr>
          <a:xfrm>
            <a:off x="563741" y="1360677"/>
            <a:ext cx="10905770" cy="5477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если на день подачи заявления у страхователя имеются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непогашенные недоимка, задолженность по пеням и штрафам, образовавшиеся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итогам отчетного периода в текущем финансовом году, недоимка, выявленная в ходе камеральной или выездной проверки, и (или) начисленные пени и штрафы по итогам камеральной или выездной проверки</a:t>
            </a: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представленные документы содержат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недостоверную информацию</a:t>
            </a: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если предусмотренные бюджетом Фонда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финансовое обеспечение предупредительных мер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текущий год полностью распределены</a:t>
            </a: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при представлении страхователем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неполного комплекта документов</a:t>
            </a: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Отказ в финансовом обеспечении предупредительных мер по другим основаниям не допускается.</a:t>
            </a: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Страхователь </a:t>
            </a:r>
            <a:r>
              <a:rPr lang="ru-RU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вправе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повторно, но </a:t>
            </a:r>
            <a:r>
              <a:rPr lang="ru-RU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позднее срока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установленного пунктом 4 Правил, обратиться с заявлением в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ОСФР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месту своей регистрации.</a:t>
            </a: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q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7000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800"/>
            <a:ext cx="12192000" cy="96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870555" y="210275"/>
            <a:ext cx="1117741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  <a:p>
            <a:pPr algn="ctr"/>
            <a:endParaRPr lang="ru-RU" sz="1600" b="1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ВЗНОСЫ СТРАХОВАТЕЛЕЙ </a:t>
            </a:r>
            <a:r>
              <a:rPr lang="en-US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и БОЛЕЕ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25 000 тыс. рублей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DD1A01C-DCAB-48A7-B553-7430FEDEAE3D}"/>
              </a:ext>
            </a:extLst>
          </p:cNvPr>
          <p:cNvSpPr txBox="1"/>
          <p:nvPr/>
        </p:nvSpPr>
        <p:spPr>
          <a:xfrm>
            <a:off x="587725" y="2164076"/>
            <a:ext cx="11177413" cy="3960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q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отношении страхователей, у которых сумма страховых взносов, начисленных за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предшествующий год, составляет </a:t>
            </a: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25 000,0 тыс. рублей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включительно -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ОСФР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течение 10 рабочих дней со дня получения полного комплекта документов, указанных в пункте 4 Правил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en-US" sz="2000" b="1" dirty="0">
                <a:latin typeface="Times New Roman" panose="02020603050405020304" pitchFamily="18" charset="0"/>
              </a:rPr>
              <a:t>            -</a:t>
            </a:r>
            <a:r>
              <a:rPr lang="ru-RU" b="1" dirty="0">
                <a:latin typeface="Times New Roman" panose="02020603050405020304" pitchFamily="18" charset="0"/>
              </a:rPr>
              <a:t>страхователем комплект документов предоставляется в </a:t>
            </a:r>
            <a:r>
              <a:rPr lang="en-US" b="1" dirty="0">
                <a:latin typeface="Times New Roman" panose="02020603050405020304" pitchFamily="18" charset="0"/>
              </a:rPr>
              <a:t>1</a:t>
            </a:r>
            <a:r>
              <a:rPr lang="ru-RU" b="1" dirty="0">
                <a:latin typeface="Times New Roman" panose="02020603050405020304" pitchFamily="18" charset="0"/>
              </a:rPr>
              <a:t>-х </a:t>
            </a:r>
            <a:r>
              <a:rPr lang="ru-RU" b="1" dirty="0" smtClean="0">
                <a:latin typeface="Times New Roman" panose="02020603050405020304" pitchFamily="18" charset="0"/>
              </a:rPr>
              <a:t>экземпляре</a:t>
            </a:r>
            <a:endParaRPr lang="en-US" b="1" dirty="0">
              <a:latin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q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отношении страхователей, у которых сумма страховых взносов, начисленных за предшествующий год, составляет </a:t>
            </a: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более 25 000,0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тыс. рублей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ОСФР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 согласования с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ЦА ОСФР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     </a:t>
            </a:r>
            <a:r>
              <a:rPr lang="ru-RU" b="1" dirty="0">
                <a:latin typeface="Times New Roman" panose="02020603050405020304" pitchFamily="18" charset="0"/>
              </a:rPr>
              <a:t> - комплект документов </a:t>
            </a:r>
            <a:r>
              <a:rPr lang="ru-RU" b="1" dirty="0" smtClean="0">
                <a:latin typeface="Times New Roman" panose="02020603050405020304" pitchFamily="18" charset="0"/>
              </a:rPr>
              <a:t>предоставляется страхователем в </a:t>
            </a:r>
            <a:r>
              <a:rPr lang="ru-RU" b="1" dirty="0">
                <a:latin typeface="Times New Roman" panose="02020603050405020304" pitchFamily="18" charset="0"/>
              </a:rPr>
              <a:t>3-х экземплярах</a:t>
            </a:r>
            <a:endParaRPr lang="ru-RU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72544D3-30CC-4302-A944-FBE66FE1674D}"/>
              </a:ext>
            </a:extLst>
          </p:cNvPr>
          <p:cNvSpPr txBox="1"/>
          <p:nvPr/>
        </p:nvSpPr>
        <p:spPr>
          <a:xfrm>
            <a:off x="998863" y="1525043"/>
            <a:ext cx="10645422" cy="40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ru-RU" sz="2000" b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о финансовом обеспечении предупредительных мер, принимается:</a:t>
            </a:r>
            <a:endParaRPr lang="ru-RU" sz="2000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380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080"/>
            <a:ext cx="12192000" cy="94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563741" y="216513"/>
            <a:ext cx="11144249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  <a:p>
            <a:pPr algn="ctr"/>
            <a:endParaRPr lang="ru-RU" sz="1600" b="1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A751D3D-687C-4691-B50E-3AD65F9E530E}"/>
              </a:ext>
            </a:extLst>
          </p:cNvPr>
          <p:cNvSpPr txBox="1"/>
          <p:nvPr/>
        </p:nvSpPr>
        <p:spPr>
          <a:xfrm>
            <a:off x="3877671" y="1332427"/>
            <a:ext cx="7727307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заявлению прилагается: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документы,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подтверждающие произведенные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(указаны в памятке «2 комплект документов»)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Отчёт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страхователя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использовании средств)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ВАЖНО!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оформлении договоров с организациями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предусмотреть завершение расчетов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декабря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текущего года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обращения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ОСФР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15 декабря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неполного использования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указанных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необходимо сообщить об этом в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ОСФР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месту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регистрации </a:t>
            </a: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октября </a:t>
            </a: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текущего года.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лачко с текстом: прямоугольное 7">
            <a:extLst>
              <a:ext uri="{FF2B5EF4-FFF2-40B4-BE49-F238E27FC236}">
                <a16:creationId xmlns:a16="http://schemas.microsoft.com/office/drawing/2014/main" xmlns="" id="{C3E55FC2-E48F-4AD4-86BA-2640014376E8}"/>
              </a:ext>
            </a:extLst>
          </p:cNvPr>
          <p:cNvSpPr/>
          <p:nvPr/>
        </p:nvSpPr>
        <p:spPr>
          <a:xfrm>
            <a:off x="966667" y="4101688"/>
            <a:ext cx="1875052" cy="1510004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1601C907-36CA-42B3-B5C3-ADF91EED1BA3}"/>
              </a:ext>
            </a:extLst>
          </p:cNvPr>
          <p:cNvSpPr/>
          <p:nvPr/>
        </p:nvSpPr>
        <p:spPr>
          <a:xfrm>
            <a:off x="1044786" y="4010422"/>
            <a:ext cx="1778080" cy="506077"/>
          </a:xfrm>
          <a:prstGeom prst="rect">
            <a:avLst/>
          </a:prstGeom>
          <a:solidFill>
            <a:srgbClr val="CE0000"/>
          </a:solidFill>
        </p:spPr>
        <p:txBody>
          <a:bodyPr wrap="none" lIns="0" tIns="0" rIns="0" bIns="0">
            <a:noAutofit/>
          </a:bodyPr>
          <a:lstStyle/>
          <a:p>
            <a:pPr indent="0" algn="ctr">
              <a:spcBef>
                <a:spcPts val="4410"/>
              </a:spcBef>
            </a:pPr>
            <a:r>
              <a:rPr lang="ru-RU" sz="2700" b="1">
                <a:solidFill>
                  <a:srgbClr val="FFFFFF"/>
                </a:solidFill>
                <a:latin typeface="Tahoma"/>
              </a:rPr>
              <a:t>Декабрь</a:t>
            </a:r>
            <a:endParaRPr lang="en-US" sz="2700" b="1">
              <a:solidFill>
                <a:srgbClr val="FFFFFF"/>
              </a:solidFill>
              <a:latin typeface="Tahoma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7E89D7D-4055-4FFC-91BA-687622E7E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025" y="4577552"/>
            <a:ext cx="306343" cy="7498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92A89B6-8547-481A-AB4F-CE4513361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V="1">
            <a:off x="1019371" y="5437387"/>
            <a:ext cx="1778080" cy="1551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5D1FBCA-C3ED-4653-88B5-79FD5EAC3ADD}"/>
              </a:ext>
            </a:extLst>
          </p:cNvPr>
          <p:cNvSpPr txBox="1"/>
          <p:nvPr/>
        </p:nvSpPr>
        <p:spPr>
          <a:xfrm>
            <a:off x="1754395" y="4204864"/>
            <a:ext cx="7489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b="1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D508BBC-340D-4BA1-A9AD-5ACB6563E8B8}"/>
              </a:ext>
            </a:extLst>
          </p:cNvPr>
          <p:cNvSpPr txBox="1"/>
          <p:nvPr/>
        </p:nvSpPr>
        <p:spPr>
          <a:xfrm>
            <a:off x="256352" y="1420613"/>
            <a:ext cx="335494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о возмещении расходов предоставляется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ОСФР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месту регистрации) в срок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15 декабря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календарного года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87537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048" y="84775"/>
            <a:ext cx="12192000" cy="544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855839" y="33972"/>
            <a:ext cx="11144249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ВАЖНЫЕ  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НЮАНСЫ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BD80325-6A02-467C-9AA9-B70F1A4ECE5C}"/>
              </a:ext>
            </a:extLst>
          </p:cNvPr>
          <p:cNvSpPr txBox="1"/>
          <p:nvPr/>
        </p:nvSpPr>
        <p:spPr>
          <a:xfrm>
            <a:off x="191911" y="666464"/>
            <a:ext cx="11808177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возмещению подлежат расходы за текущий период ( пример: медосмотр пройден и оплачен страхователем в текущем году)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возмещать средства по нескольким направлениям.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Предоставляемые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ОСФР копии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быть заверены печатью страхователя (Ф.И.О.,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должность;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организация,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хранится оригинал документа)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Отсчет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срока для принятия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ОСФР решения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выделении или отказе средств начинается со дня подачи страхователем полного комплекта документов в течении 10  рабочих дней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лицензии, аккредитации и других разрешительной документации организации оказывающих услуги, по которым проводится финансовое обеспечение должны быть актуальными на весь период проведения мероприятия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тем как подать заявление, уточнить информацию о наличии/отсутствии задолженности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(можно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направить запрос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ч/з личный кабинет или электронную почту заявление (за подписью руководителя) о состоянии расчётов на текущую дату</a:t>
            </a:r>
            <a:endParaRPr lang="ru-RU" sz="16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копий доверенностей необходимо если: А) есть вышестоящая организация Б) данные подписантов разнятся в таких  документах: заявление, договор, план и др.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договорам, обязательно, должна быть приложена калькуляция (расчёт) стоимости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плане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фин.обеспечения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 отчёте указывается сумма расчёта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ОСФР,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не фактическая сумма понесенных страхователем расходов  (т.е. фактическая сумма расходов почти всегда выше суммы , указанная в плане)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Посредническая деятельность в системе обязательного социального страхования не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(п.3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6 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16.07.1999 N 165-ФЗ (ред. от 24.02.2021) "Об основах обязательного социального страхования» </a:t>
            </a:r>
            <a: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Страхователь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порядке, установленном законодательством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несет ответственность за целевое и в полном объеме использование сумм страховых взносов на финансовое обеспечение предупредительных мер в соответствии с согласованным планом финансового обеспечения предупредительных мер и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неполного использования указанных средств сообщает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этом в территориальный орган Фонда по месту своей регистрации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10 октября текущего года.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818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F77F5000-26D6-4B3F-8A40-488D055B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22543"/>
            <a:ext cx="12192000" cy="96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1393E3-DE92-4DD6-82B1-1508E578306B}"/>
              </a:ext>
            </a:extLst>
          </p:cNvPr>
          <p:cNvSpPr txBox="1"/>
          <p:nvPr/>
        </p:nvSpPr>
        <p:spPr>
          <a:xfrm>
            <a:off x="523874" y="60404"/>
            <a:ext cx="11144249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ОСПР №3 ОСФР по ХМАО-Югре</a:t>
            </a:r>
          </a:p>
          <a:p>
            <a:pPr algn="ctr"/>
            <a:endParaRPr lang="ru-RU" sz="1600" b="1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и КОНТАКТЫ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9440DE9-617F-428F-8848-C8B1B3CFA643}"/>
              </a:ext>
            </a:extLst>
          </p:cNvPr>
          <p:cNvSpPr txBox="1"/>
          <p:nvPr/>
        </p:nvSpPr>
        <p:spPr>
          <a:xfrm>
            <a:off x="361244" y="943516"/>
            <a:ext cx="114428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Всю необходимую информацию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предоставлению государственной услуги по принятию решения о финансовом обеспечении предупредительных мер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получить у  специалистов ОСПР №3 по ХМАО-Югре.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ОСПР №3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ул. 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Джалиля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д. 18,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вход №1,   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Нижневартовск,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ХМАО-Югра, Тюменская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обл., 628602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за предоставление услуги о финансовом обеспечении предупредительных мер: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начальника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отдела –Есипова Елена Александровна 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83466-297-428</a:t>
            </a:r>
          </a:p>
          <a:p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ее отсутствие - начальник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отдела- Годлевская Светлана Николаевна- 8-3466-297-409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предоставление информации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задолженности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день подачи заявления: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специалист-эксперт ОАСВ №3-Гоголева Олеся Николаевна 297-438</a:t>
            </a:r>
            <a:endParaRPr lang="ru-RU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Зам.начальника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ОАСВ №3 -Эльдарханова Алина Магаруфовна-297-407</a:t>
            </a:r>
            <a:endParaRPr lang="ru-RU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584991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1139</TotalTime>
  <Words>3029</Words>
  <Application>Microsoft Office PowerPoint</Application>
  <PresentationFormat>Широкоэкранный</PresentationFormat>
  <Paragraphs>319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Calibri</vt:lpstr>
      <vt:lpstr>Corbel</vt:lpstr>
      <vt:lpstr>Tahoma</vt:lpstr>
      <vt:lpstr>Times New Roman</vt:lpstr>
      <vt:lpstr>Wingdings</vt:lpstr>
      <vt:lpstr>Базис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Ярослав Есипов</dc:creator>
  <cp:lastModifiedBy>Годлевская Светлана Николаевна</cp:lastModifiedBy>
  <cp:revision>294</cp:revision>
  <cp:lastPrinted>2021-07-20T05:35:07Z</cp:lastPrinted>
  <dcterms:created xsi:type="dcterms:W3CDTF">2021-06-20T07:42:36Z</dcterms:created>
  <dcterms:modified xsi:type="dcterms:W3CDTF">2023-06-15T04:46:04Z</dcterms:modified>
</cp:coreProperties>
</file>